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00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2" d="100"/>
          <a:sy n="42" d="100"/>
        </p:scale>
        <p:origin x="-112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CD21BA78-AA0D-4333-BCBD-B90EC3178B4D}" type="datetimeFigureOut">
              <a:rPr lang="en-US" smtClean="0"/>
              <a:t>4/16/2024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1C31640-DB99-477C-B9A5-36E1FA6815C9}"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D21BA78-AA0D-4333-BCBD-B90EC3178B4D}" type="datetimeFigureOut">
              <a:rPr lang="en-US" smtClean="0"/>
              <a:t>4/16/2024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1C31640-DB99-477C-B9A5-36E1FA6815C9}"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D21BA78-AA0D-4333-BCBD-B90EC3178B4D}" type="datetimeFigureOut">
              <a:rPr lang="en-US" smtClean="0"/>
              <a:t>4/16/2024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1C31640-DB99-477C-B9A5-36E1FA6815C9}"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D21BA78-AA0D-4333-BCBD-B90EC3178B4D}" type="datetimeFigureOut">
              <a:rPr lang="en-US" smtClean="0"/>
              <a:t>4/16/2024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1C31640-DB99-477C-B9A5-36E1FA6815C9}"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21BA78-AA0D-4333-BCBD-B90EC3178B4D}" type="datetimeFigureOut">
              <a:rPr lang="en-US" smtClean="0"/>
              <a:t>4/16/2024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1C31640-DB99-477C-B9A5-36E1FA6815C9}"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CD21BA78-AA0D-4333-BCBD-B90EC3178B4D}" type="datetimeFigureOut">
              <a:rPr lang="en-US" smtClean="0"/>
              <a:t>4/16/2024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1C31640-DB99-477C-B9A5-36E1FA6815C9}"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CD21BA78-AA0D-4333-BCBD-B90EC3178B4D}" type="datetimeFigureOut">
              <a:rPr lang="en-US" smtClean="0"/>
              <a:t>4/16/2024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1C31640-DB99-477C-B9A5-36E1FA6815C9}"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CD21BA78-AA0D-4333-BCBD-B90EC3178B4D}" type="datetimeFigureOut">
              <a:rPr lang="en-US" smtClean="0"/>
              <a:t>4/16/2024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1C31640-DB99-477C-B9A5-36E1FA6815C9}"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21BA78-AA0D-4333-BCBD-B90EC3178B4D}" type="datetimeFigureOut">
              <a:rPr lang="en-US" smtClean="0"/>
              <a:t>4/16/2024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1C31640-DB99-477C-B9A5-36E1FA6815C9}"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21BA78-AA0D-4333-BCBD-B90EC3178B4D}" type="datetimeFigureOut">
              <a:rPr lang="en-US" smtClean="0"/>
              <a:t>4/16/2024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1C31640-DB99-477C-B9A5-36E1FA6815C9}"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21BA78-AA0D-4333-BCBD-B90EC3178B4D}" type="datetimeFigureOut">
              <a:rPr lang="en-US" smtClean="0"/>
              <a:t>4/16/2024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1C31640-DB99-477C-B9A5-36E1FA6815C9}"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21BA78-AA0D-4333-BCBD-B90EC3178B4D}" type="datetimeFigureOut">
              <a:rPr lang="en-US" smtClean="0"/>
              <a:t>4/16/2024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C31640-DB99-477C-B9A5-36E1FA6815C9}"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815290" cy="1655765"/>
          </a:xfrm>
        </p:spPr>
        <p:txBody>
          <a:bodyPr>
            <a:normAutofit fontScale="90000"/>
          </a:bodyPr>
          <a:lstStyle/>
          <a:p>
            <a:r>
              <a:rPr lang="en-US" b="1" u="sng" dirty="0">
                <a:solidFill>
                  <a:srgbClr val="000099"/>
                </a:solidFill>
              </a:rPr>
              <a:t>Clearly explain to the customer Features and Conditions of Credit facilities</a:t>
            </a:r>
            <a:endParaRPr lang="en-IN" dirty="0">
              <a:solidFill>
                <a:srgbClr val="000099"/>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a:t>
            </a:r>
            <a:r>
              <a:rPr lang="en-US" b="1" u="sng" dirty="0">
                <a:solidFill>
                  <a:srgbClr val="990000"/>
                </a:solidFill>
              </a:rPr>
              <a:t>Definition of ‘retail credit facility’ –</a:t>
            </a:r>
            <a:r>
              <a:rPr lang="en-IN" dirty="0">
                <a:solidFill>
                  <a:srgbClr val="990000"/>
                </a:solidFill>
              </a:rPr>
              <a:t/>
            </a:r>
            <a:br>
              <a:rPr lang="en-IN" dirty="0">
                <a:solidFill>
                  <a:srgbClr val="990000"/>
                </a:solidFill>
              </a:rPr>
            </a:br>
            <a:endParaRPr lang="en-IN" dirty="0">
              <a:solidFill>
                <a:srgbClr val="990000"/>
              </a:solidFill>
            </a:endParaRPr>
          </a:p>
        </p:txBody>
      </p:sp>
      <p:sp>
        <p:nvSpPr>
          <p:cNvPr id="3" name="Content Placeholder 2"/>
          <p:cNvSpPr>
            <a:spLocks noGrp="1"/>
          </p:cNvSpPr>
          <p:nvPr>
            <p:ph idx="1"/>
          </p:nvPr>
        </p:nvSpPr>
        <p:spPr/>
        <p:txBody>
          <a:bodyPr/>
          <a:lstStyle/>
          <a:p>
            <a:r>
              <a:rPr lang="en-US" dirty="0">
                <a:solidFill>
                  <a:srgbClr val="990000"/>
                </a:solidFill>
              </a:rPr>
              <a:t>Retail credit facility is a financing method which provides loan facility to retail consumers for purchasing goods and services. Retail credit  facilities lend  funds to customers wanting to purchase high-valued items but are short on capital. Thus, retail credit facilities may enable  a  greater  number  of  consumers  access to a retailer’s goods. </a:t>
            </a:r>
            <a:endParaRPr lang="en-IN" dirty="0">
              <a:solidFill>
                <a:srgbClr val="99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b="1" u="sng" dirty="0">
                <a:solidFill>
                  <a:srgbClr val="990000"/>
                </a:solidFill>
              </a:rPr>
              <a:t>Credit sale agreement -</a:t>
            </a:r>
            <a:endParaRPr lang="en-IN" dirty="0">
              <a:solidFill>
                <a:srgbClr val="990000"/>
              </a:solidFill>
            </a:endParaRPr>
          </a:p>
          <a:p>
            <a:r>
              <a:rPr lang="en-US" dirty="0">
                <a:solidFill>
                  <a:srgbClr val="990000"/>
                </a:solidFill>
              </a:rPr>
              <a:t>A credit sale agreement is an agreement for the sale of goods under which the purchase price, or part of it, is payable by installments.</a:t>
            </a:r>
            <a:endParaRPr lang="en-IN" dirty="0">
              <a:solidFill>
                <a:srgbClr val="990000"/>
              </a:solidFill>
            </a:endParaRPr>
          </a:p>
          <a:p>
            <a:r>
              <a:rPr lang="en-US" dirty="0">
                <a:solidFill>
                  <a:srgbClr val="990000"/>
                </a:solidFill>
              </a:rPr>
              <a:t> </a:t>
            </a:r>
            <a:r>
              <a:rPr lang="en-US" b="1" u="sng" dirty="0">
                <a:solidFill>
                  <a:srgbClr val="990000"/>
                </a:solidFill>
              </a:rPr>
              <a:t>Structure of a credit agreement -</a:t>
            </a:r>
            <a:endParaRPr lang="en-IN" dirty="0">
              <a:solidFill>
                <a:srgbClr val="990000"/>
              </a:solidFill>
            </a:endParaRPr>
          </a:p>
          <a:p>
            <a:r>
              <a:rPr lang="en-US" dirty="0">
                <a:solidFill>
                  <a:srgbClr val="990000"/>
                </a:solidFill>
              </a:rPr>
              <a:t>Thus, retail credit facilities may enable a greater number of consumers access to a retailer’s goods. A credit agreement details the borrower’s responsibilities. It includes details of loan warranties, lending amounts, interest rates, loan duration, default penalties, and repayment terms and conditions</a:t>
            </a:r>
            <a:endParaRPr lang="en-IN" dirty="0">
              <a:solidFill>
                <a:srgbClr val="990000"/>
              </a:solidFill>
            </a:endParaRP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u="sng" dirty="0">
                <a:solidFill>
                  <a:srgbClr val="990000"/>
                </a:solidFill>
              </a:rPr>
              <a:t>Repayment terms of credit facility -</a:t>
            </a:r>
            <a:endParaRPr lang="en-IN" dirty="0">
              <a:solidFill>
                <a:srgbClr val="990000"/>
              </a:solidFill>
            </a:endParaRPr>
          </a:p>
          <a:p>
            <a:r>
              <a:rPr lang="en-US" dirty="0">
                <a:solidFill>
                  <a:srgbClr val="990000"/>
                </a:solidFill>
              </a:rPr>
              <a:t>The repayment terms include the interest rates and date for repayment, in the case of a term loan, or the minimum payment amount and recurring payment dates, in the case of a revolving loan. The agreement details whether interest rates may change and specifies the date on which the loan matures, if applicable</a:t>
            </a:r>
            <a:endParaRPr lang="en-IN" dirty="0">
              <a:solidFill>
                <a:srgbClr val="990000"/>
              </a:solidFill>
            </a:endParaRPr>
          </a:p>
          <a:p>
            <a:endParaRPr lang="en-IN" dirty="0"/>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solidFill>
                  <a:srgbClr val="990000"/>
                </a:solidFill>
              </a:rPr>
              <a:t>Credit sales terms often require payment within one month of the invoice date, but may also be for longer periods. The due amount may be collected in different forms, such as lump-sum payment, Hire Purchase system and Installment Purchase System. Retail firms sell goods on credit due to the following benefits</a:t>
            </a:r>
            <a:endParaRPr lang="en-IN" dirty="0">
              <a:solidFill>
                <a:srgbClr val="99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b="1" u="sng" dirty="0">
                <a:solidFill>
                  <a:srgbClr val="990000"/>
                </a:solidFill>
              </a:rPr>
              <a:t>Meet the competition:</a:t>
            </a:r>
            <a:r>
              <a:rPr lang="en-US" dirty="0">
                <a:solidFill>
                  <a:srgbClr val="990000"/>
                </a:solidFill>
              </a:rPr>
              <a:t> When competitors are making sales on credit to customers, any business will need to do the same just to stay competitive.</a:t>
            </a:r>
            <a:endParaRPr lang="en-IN" dirty="0">
              <a:solidFill>
                <a:srgbClr val="990000"/>
              </a:solidFill>
            </a:endParaRPr>
          </a:p>
          <a:p>
            <a:r>
              <a:rPr lang="en-US" dirty="0">
                <a:solidFill>
                  <a:srgbClr val="990000"/>
                </a:solidFill>
              </a:rPr>
              <a:t> </a:t>
            </a:r>
            <a:endParaRPr lang="en-IN" dirty="0">
              <a:solidFill>
                <a:srgbClr val="990000"/>
              </a:solidFill>
            </a:endParaRPr>
          </a:p>
          <a:p>
            <a:r>
              <a:rPr lang="en-US" b="1" u="sng" dirty="0">
                <a:solidFill>
                  <a:srgbClr val="990000"/>
                </a:solidFill>
              </a:rPr>
              <a:t>Increase in sales:</a:t>
            </a:r>
            <a:r>
              <a:rPr lang="en-US" dirty="0">
                <a:solidFill>
                  <a:srgbClr val="990000"/>
                </a:solidFill>
              </a:rPr>
              <a:t> An increase in sales  may  or may not happen when one starts selling on credit. If your competitors are not offering credit terms, then you will gain sales by offering credit terms,   because your customers will buy from you instead, of having to pay cash, of your competitors.</a:t>
            </a:r>
            <a:endParaRPr lang="en-IN" dirty="0">
              <a:solidFill>
                <a:srgbClr val="990000"/>
              </a:solidFill>
            </a:endParaRPr>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b="1" u="sng" dirty="0">
                <a:solidFill>
                  <a:srgbClr val="990000"/>
                </a:solidFill>
              </a:rPr>
              <a:t>Better customer loyalty:</a:t>
            </a:r>
            <a:r>
              <a:rPr lang="en-US" dirty="0">
                <a:solidFill>
                  <a:srgbClr val="990000"/>
                </a:solidFill>
              </a:rPr>
              <a:t> Offering credit to customers indicates that you respect and trust them to pay before their  due  dates.  Customers will reward these gestures of confidence by continuing to buy from you. </a:t>
            </a:r>
            <a:endParaRPr lang="en-IN" dirty="0">
              <a:solidFill>
                <a:srgbClr val="990000"/>
              </a:solidFill>
            </a:endParaRPr>
          </a:p>
          <a:p>
            <a:r>
              <a:rPr lang="en-US" dirty="0">
                <a:solidFill>
                  <a:srgbClr val="990000"/>
                </a:solidFill>
              </a:rPr>
              <a:t> </a:t>
            </a:r>
            <a:endParaRPr lang="en-IN" dirty="0">
              <a:solidFill>
                <a:srgbClr val="990000"/>
              </a:solidFill>
            </a:endParaRPr>
          </a:p>
          <a:p>
            <a:r>
              <a:rPr lang="en-US" u="sng" dirty="0">
                <a:solidFill>
                  <a:srgbClr val="990000"/>
                </a:solidFill>
              </a:rPr>
              <a:t>*</a:t>
            </a:r>
            <a:r>
              <a:rPr lang="en-US" b="1" u="sng" dirty="0">
                <a:solidFill>
                  <a:srgbClr val="990000"/>
                </a:solidFill>
              </a:rPr>
              <a:t>Characteristics of credit sales -</a:t>
            </a:r>
            <a:endParaRPr lang="en-IN" dirty="0">
              <a:solidFill>
                <a:srgbClr val="990000"/>
              </a:solidFill>
            </a:endParaRPr>
          </a:p>
          <a:p>
            <a:r>
              <a:rPr lang="en-US" dirty="0">
                <a:solidFill>
                  <a:srgbClr val="990000"/>
                </a:solidFill>
              </a:rPr>
              <a:t>Credit sale is selling goods to customer by transferring from seller to customer without paying the money immediately. Payment of goods can be done as per the agreement</a:t>
            </a:r>
            <a:endParaRPr lang="en-IN" dirty="0">
              <a:solidFill>
                <a:srgbClr val="99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sz="3400" dirty="0">
                <a:solidFill>
                  <a:srgbClr val="990000"/>
                </a:solidFill>
              </a:rPr>
              <a:t>The title of the goods lies with the seller before it is sold on credit.</a:t>
            </a:r>
            <a:endParaRPr lang="en-IN" sz="3400" dirty="0">
              <a:solidFill>
                <a:srgbClr val="990000"/>
              </a:solidFill>
            </a:endParaRPr>
          </a:p>
          <a:p>
            <a:pPr>
              <a:buNone/>
            </a:pPr>
            <a:r>
              <a:rPr lang="en-US" sz="3400" dirty="0">
                <a:solidFill>
                  <a:srgbClr val="990000"/>
                </a:solidFill>
              </a:rPr>
              <a:t> </a:t>
            </a:r>
            <a:endParaRPr lang="en-IN" sz="3400" dirty="0">
              <a:solidFill>
                <a:srgbClr val="990000"/>
              </a:solidFill>
            </a:endParaRPr>
          </a:p>
          <a:p>
            <a:r>
              <a:rPr lang="en-US" sz="3400" dirty="0">
                <a:solidFill>
                  <a:srgbClr val="990000"/>
                </a:solidFill>
              </a:rPr>
              <a:t>There are fewer formalities especially in case of open account.</a:t>
            </a:r>
            <a:endParaRPr lang="en-IN" sz="3400" dirty="0">
              <a:solidFill>
                <a:srgbClr val="990000"/>
              </a:solidFill>
            </a:endParaRPr>
          </a:p>
          <a:p>
            <a:pPr>
              <a:buNone/>
            </a:pPr>
            <a:r>
              <a:rPr lang="en-US" sz="3400" dirty="0">
                <a:solidFill>
                  <a:srgbClr val="990000"/>
                </a:solidFill>
              </a:rPr>
              <a:t> </a:t>
            </a:r>
            <a:endParaRPr lang="en-IN" sz="3400" dirty="0">
              <a:solidFill>
                <a:srgbClr val="990000"/>
              </a:solidFill>
            </a:endParaRPr>
          </a:p>
          <a:p>
            <a:r>
              <a:rPr lang="en-US" sz="3400" dirty="0">
                <a:solidFill>
                  <a:srgbClr val="990000"/>
                </a:solidFill>
              </a:rPr>
              <a:t>It is usually extended for three months.</a:t>
            </a:r>
            <a:endParaRPr lang="en-IN" sz="3400" dirty="0">
              <a:solidFill>
                <a:srgbClr val="990000"/>
              </a:solidFill>
            </a:endParaRPr>
          </a:p>
          <a:p>
            <a:pPr>
              <a:buNone/>
            </a:pPr>
            <a:r>
              <a:rPr lang="en-US" sz="3400" dirty="0">
                <a:solidFill>
                  <a:srgbClr val="990000"/>
                </a:solidFill>
              </a:rPr>
              <a:t> </a:t>
            </a:r>
            <a:endParaRPr lang="en-IN" sz="3400" dirty="0">
              <a:solidFill>
                <a:srgbClr val="990000"/>
              </a:solidFill>
            </a:endParaRPr>
          </a:p>
          <a:p>
            <a:r>
              <a:rPr lang="en-US" sz="3400" dirty="0">
                <a:solidFill>
                  <a:srgbClr val="990000"/>
                </a:solidFill>
              </a:rPr>
              <a:t>It depends on terms imposed by seller.</a:t>
            </a:r>
            <a:endParaRPr lang="en-IN" sz="3400" dirty="0">
              <a:solidFill>
                <a:srgbClr val="990000"/>
              </a:solidFill>
            </a:endParaRPr>
          </a:p>
          <a:p>
            <a:pPr>
              <a:buNone/>
            </a:pPr>
            <a:r>
              <a:rPr lang="en-US" sz="3400" dirty="0" smtClean="0">
                <a:solidFill>
                  <a:srgbClr val="990000"/>
                </a:solidFill>
              </a:rPr>
              <a:t>      No </a:t>
            </a:r>
            <a:r>
              <a:rPr lang="en-US" sz="3400" dirty="0">
                <a:solidFill>
                  <a:srgbClr val="990000"/>
                </a:solidFill>
              </a:rPr>
              <a:t>security is required.</a:t>
            </a:r>
            <a:endParaRPr lang="en-IN" sz="3400" dirty="0">
              <a:solidFill>
                <a:srgbClr val="990000"/>
              </a:solidFill>
            </a:endParaRPr>
          </a:p>
          <a:p>
            <a:pPr>
              <a:buNone/>
            </a:pPr>
            <a:r>
              <a:rPr lang="en-US" sz="3400" dirty="0">
                <a:solidFill>
                  <a:srgbClr val="990000"/>
                </a:solidFill>
              </a:rPr>
              <a:t> </a:t>
            </a:r>
            <a:endParaRPr lang="en-IN" sz="3400" dirty="0">
              <a:solidFill>
                <a:srgbClr val="990000"/>
              </a:solidFill>
            </a:endParaRPr>
          </a:p>
          <a:p>
            <a:r>
              <a:rPr lang="en-US" sz="3400" dirty="0">
                <a:solidFill>
                  <a:srgbClr val="990000"/>
                </a:solidFill>
              </a:rPr>
              <a:t>It can be facilitated with different financial institutions with easy terms and at a continuous rate</a:t>
            </a:r>
            <a:r>
              <a:rPr lang="en-US" sz="3400" dirty="0"/>
              <a:t>.</a:t>
            </a:r>
            <a:endParaRPr lang="en-IN" sz="3400" dirty="0"/>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28"/>
            <a:ext cx="8115328" cy="1131910"/>
          </a:xfrm>
        </p:spPr>
        <p:txBody>
          <a:bodyPr>
            <a:normAutofit fontScale="90000"/>
          </a:bodyPr>
          <a:lstStyle/>
          <a:p>
            <a:r>
              <a:rPr lang="en-US" b="1" u="sng" dirty="0">
                <a:solidFill>
                  <a:srgbClr val="990000"/>
                </a:solidFill>
              </a:rPr>
              <a:t>*</a:t>
            </a:r>
            <a:r>
              <a:rPr lang="en-US" sz="3100" b="1" u="sng" dirty="0">
                <a:solidFill>
                  <a:srgbClr val="990000"/>
                </a:solidFill>
              </a:rPr>
              <a:t>Conditions used for sale of goods on credit -</a:t>
            </a:r>
            <a:r>
              <a:rPr lang="en-IN" dirty="0">
                <a:solidFill>
                  <a:srgbClr val="990000"/>
                </a:solidFill>
              </a:rPr>
              <a:t/>
            </a:r>
            <a:br>
              <a:rPr lang="en-IN" dirty="0">
                <a:solidFill>
                  <a:srgbClr val="990000"/>
                </a:solidFill>
              </a:rPr>
            </a:br>
            <a:endParaRPr lang="en-IN" dirty="0">
              <a:solidFill>
                <a:srgbClr val="990000"/>
              </a:solidFill>
            </a:endParaRPr>
          </a:p>
        </p:txBody>
      </p:sp>
      <p:sp>
        <p:nvSpPr>
          <p:cNvPr id="3" name="Content Placeholder 2"/>
          <p:cNvSpPr>
            <a:spLocks noGrp="1"/>
          </p:cNvSpPr>
          <p:nvPr>
            <p:ph idx="1"/>
          </p:nvPr>
        </p:nvSpPr>
        <p:spPr/>
        <p:txBody>
          <a:bodyPr>
            <a:normAutofit fontScale="92500" lnSpcReduction="20000"/>
          </a:bodyPr>
          <a:lstStyle/>
          <a:p>
            <a:r>
              <a:rPr lang="en-US" dirty="0">
                <a:solidFill>
                  <a:srgbClr val="990000"/>
                </a:solidFill>
              </a:rPr>
              <a:t>A contract of sale is a legal contract for the exchange of goods, services or property from seller to buyer for an agreed upon value in money paid or the promise to pay the same. It is a specific type of legal contract. There are some provisions in a contract of sale, which have been discussed below.</a:t>
            </a:r>
            <a:endParaRPr lang="en-IN" dirty="0">
              <a:solidFill>
                <a:srgbClr val="990000"/>
              </a:solidFill>
            </a:endParaRPr>
          </a:p>
          <a:p>
            <a:r>
              <a:rPr lang="en-US" dirty="0">
                <a:solidFill>
                  <a:srgbClr val="990000"/>
                </a:solidFill>
              </a:rPr>
              <a:t>The contract  of  sale,  is  an  agreement  in  which      a seller agrees to transfer goods to a buyer at a price. It is made when there is both an offer as well as agreement to buy or sell goods for a price</a:t>
            </a:r>
            <a:endParaRPr lang="en-IN" dirty="0">
              <a:solidFill>
                <a:srgbClr val="99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423</Words>
  <Application>Microsoft Office PowerPoint</Application>
  <PresentationFormat>On-screen Show (4:3)</PresentationFormat>
  <Paragraphs>30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Clearly explain to the customer Features and Conditions of Credit facilities</vt:lpstr>
      <vt:lpstr>*Definition of ‘retail credit facility’ – </vt:lpstr>
      <vt:lpstr>Slide 3</vt:lpstr>
      <vt:lpstr>Slide 4</vt:lpstr>
      <vt:lpstr>Slide 5</vt:lpstr>
      <vt:lpstr>Slide 6</vt:lpstr>
      <vt:lpstr>Slide 7</vt:lpstr>
      <vt:lpstr>Slide 8</vt:lpstr>
      <vt:lpstr>*Conditions used for sale of goods on credit -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Clearly explain to the customer Features and Conditions of Credit facilities</dc:title>
  <dc:creator>Pradip</dc:creator>
  <cp:lastModifiedBy>Pradip</cp:lastModifiedBy>
  <cp:revision>2</cp:revision>
  <dcterms:created xsi:type="dcterms:W3CDTF">2024-04-16T14:43:57Z</dcterms:created>
  <dcterms:modified xsi:type="dcterms:W3CDTF">2024-04-16T14:55:20Z</dcterms:modified>
</cp:coreProperties>
</file>